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8" r:id="rId6"/>
    <p:sldId id="260" r:id="rId7"/>
    <p:sldId id="272" r:id="rId8"/>
    <p:sldId id="261" r:id="rId9"/>
    <p:sldId id="269" r:id="rId10"/>
    <p:sldId id="266" r:id="rId11"/>
    <p:sldId id="267" r:id="rId12"/>
    <p:sldId id="273" r:id="rId13"/>
    <p:sldId id="26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88" r:id="rId29"/>
    <p:sldId id="289" r:id="rId30"/>
  </p:sldIdLst>
  <p:sldSz cx="18288000" cy="10287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Atkinson Hyperlegible" panose="020B0604020202020204" charset="0"/>
      <p:regular r:id="rId33"/>
    </p:embeddedFont>
    <p:embeddedFont>
      <p:font typeface="Arial" panose="020B0604020202020204" pitchFamily="34" charset="0"/>
      <p:regular r:id="rId34"/>
    </p:embeddedFont>
    <p:embeddedFont>
      <p:font typeface="Arial Bold" panose="020B0604020202020204" charset="0"/>
      <p:regular r:id="rId35"/>
    </p:embeddedFont>
    <p:embeddedFont>
      <p:font typeface="Atkinson Hyperlegible Bold" panose="020B0604020202020204" charset="0"/>
      <p:regular r:id="rId36"/>
      <p:bold r:id="rId37"/>
    </p:embeddedFont>
    <p:embeddedFont>
      <p:font typeface="Helvetica World" panose="020B0604020202020204" charset="-128"/>
      <p:regular r:id="rId38"/>
    </p:embeddedFont>
    <p:embeddedFont>
      <p:font typeface="Eczar SemiBold" panose="020B060402020202020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Eczar Semi-Bold" panose="020B0604020202020204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95"/>
    <a:srgbClr val="5C96CB"/>
    <a:srgbClr val="F6CD4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84AC-B786-4DFC-80DE-7708A1B3B71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54E9-4255-4369-A389-D3551743DF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54E9-4255-4369-A389-D3551743DF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image" Target="../media/image28.pn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hyperlink" Target="https://www.youtube.com/watch?v=z4Lat1uOQI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21.jpe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35.png"/><Relationship Id="rId3" Type="http://schemas.openxmlformats.org/officeDocument/2006/relationships/image" Target="../media/image4.svg"/><Relationship Id="rId21" Type="http://schemas.openxmlformats.org/officeDocument/2006/relationships/image" Target="../media/image38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21.jpeg"/><Relationship Id="rId3" Type="http://schemas.openxmlformats.org/officeDocument/2006/relationships/image" Target="../media/image4.svg"/><Relationship Id="rId21" Type="http://schemas.openxmlformats.org/officeDocument/2006/relationships/image" Target="../media/image44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46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1.png"/><Relationship Id="rId12" Type="http://schemas.openxmlformats.org/officeDocument/2006/relationships/image" Target="../media/image23.sv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svg"/><Relationship Id="rId20" Type="http://schemas.openxmlformats.org/officeDocument/2006/relationships/image" Target="../media/image9.png"/><Relationship Id="rId1" Type="http://schemas.openxmlformats.org/officeDocument/2006/relationships/video" Target="https://www.youtube.com/watch?v=xCdxURXMdFY" TargetMode="External"/><Relationship Id="rId6" Type="http://schemas.openxmlformats.org/officeDocument/2006/relationships/image" Target="../media/image10.svg"/><Relationship Id="rId11" Type="http://schemas.openxmlformats.org/officeDocument/2006/relationships/image" Target="../media/image12.png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hyperlink" Target="https://www.youtube.com/watch?v=xCdxURXMdFY&amp;t=155s" TargetMode="External"/><Relationship Id="rId10" Type="http://schemas.openxmlformats.org/officeDocument/2006/relationships/image" Target="../media/image6.svg"/><Relationship Id="rId19" Type="http://schemas.openxmlformats.org/officeDocument/2006/relationships/image" Target="../media/image20.svg"/><Relationship Id="rId4" Type="http://schemas.openxmlformats.org/officeDocument/2006/relationships/image" Target="../media/image4.svg"/><Relationship Id="rId9" Type="http://schemas.openxmlformats.org/officeDocument/2006/relationships/image" Target="../media/image3.png"/><Relationship Id="rId14" Type="http://schemas.openxmlformats.org/officeDocument/2006/relationships/image" Target="../media/image25.svg"/><Relationship Id="rId22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hyperlink" Target="https://www.youtube.com/watch?v=tmyUZ6XGFuY&amp;t=5s" TargetMode="External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21.jpe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49.png"/><Relationship Id="rId3" Type="http://schemas.openxmlformats.org/officeDocument/2006/relationships/image" Target="../media/image4.svg"/><Relationship Id="rId21" Type="http://schemas.openxmlformats.org/officeDocument/2006/relationships/image" Target="../media/image52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53.png"/><Relationship Id="rId3" Type="http://schemas.openxmlformats.org/officeDocument/2006/relationships/image" Target="../media/image4.svg"/><Relationship Id="rId21" Type="http://schemas.openxmlformats.org/officeDocument/2006/relationships/image" Target="../media/image56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56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58.png"/><Relationship Id="rId3" Type="http://schemas.openxmlformats.org/officeDocument/2006/relationships/image" Target="../media/image4.svg"/><Relationship Id="rId21" Type="http://schemas.openxmlformats.org/officeDocument/2006/relationships/image" Target="../media/image59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image" Target="../media/image61.png"/><Relationship Id="rId10" Type="http://schemas.openxmlformats.org/officeDocument/2006/relationships/image" Target="../media/image19.png"/><Relationship Id="rId19" Type="http://schemas.openxmlformats.org/officeDocument/2006/relationships/image" Target="../media/image570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Relationship Id="rId22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58.png"/><Relationship Id="rId3" Type="http://schemas.openxmlformats.org/officeDocument/2006/relationships/image" Target="../media/image4.svg"/><Relationship Id="rId21" Type="http://schemas.openxmlformats.org/officeDocument/2006/relationships/image" Target="../media/image61.pn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19" Type="http://schemas.openxmlformats.org/officeDocument/2006/relationships/image" Target="../media/image62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5.svg"/><Relationship Id="rId18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31.svg"/><Relationship Id="rId7" Type="http://schemas.openxmlformats.org/officeDocument/2006/relationships/image" Target="../media/image12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3.svg"/><Relationship Id="rId5" Type="http://schemas.openxmlformats.org/officeDocument/2006/relationships/image" Target="../media/image5.png"/><Relationship Id="rId15" Type="http://schemas.openxmlformats.org/officeDocument/2006/relationships/image" Target="../media/image18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2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21.jpe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0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image" Target="../media/image24.pn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image" Target="../media/image26.pn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image" Target="../media/image27.pn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28564" y="798751"/>
            <a:ext cx="14025165" cy="8338598"/>
          </a:xfrm>
          <a:custGeom>
            <a:avLst/>
            <a:gdLst/>
            <a:ahLst/>
            <a:cxnLst/>
            <a:rect l="l" t="t" r="r" b="b"/>
            <a:pathLst>
              <a:path w="14025165" h="8338598">
                <a:moveTo>
                  <a:pt x="0" y="0"/>
                </a:moveTo>
                <a:lnTo>
                  <a:pt x="14025165" y="0"/>
                </a:lnTo>
                <a:lnTo>
                  <a:pt x="14025165" y="8338598"/>
                </a:lnTo>
                <a:lnTo>
                  <a:pt x="0" y="833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3603" y="2088605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769314" y="3835691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5483" y="3103504"/>
            <a:ext cx="7711326" cy="130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9999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AREA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33033" y="4519163"/>
            <a:ext cx="8892899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DATE:_____________</a:t>
            </a:r>
          </a:p>
          <a:p>
            <a:pPr algn="l">
              <a:lnSpc>
                <a:spcPts val="2860"/>
              </a:lnSpc>
            </a:pPr>
            <a:endParaRPr lang="en-US" sz="2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just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INDICATOR: </a:t>
            </a:r>
            <a:r>
              <a:rPr lang="en-US" sz="2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TO DISCOVER DIFFERENT METHODOLOGIES TO FIND OUT THE AREA OF COMPOSITE FIGURES. </a:t>
            </a:r>
            <a:endParaRPr lang="en-US" sz="2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</a:p>
        </p:txBody>
      </p:sp>
      <p:sp>
        <p:nvSpPr>
          <p:cNvPr id="13" name="Freeform 13"/>
          <p:cNvSpPr/>
          <p:nvPr/>
        </p:nvSpPr>
        <p:spPr>
          <a:xfrm>
            <a:off x="5845373" y="783875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6253" y="8098705"/>
            <a:ext cx="456978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274134">
            <a:off x="2962152" y="244734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9699153"/>
            <a:ext cx="3247173" cy="296884"/>
            <a:chOff x="0" y="0"/>
            <a:chExt cx="4329563" cy="395846"/>
          </a:xfrm>
        </p:grpSpPr>
        <p:sp>
          <p:nvSpPr>
            <p:cNvPr id="19" name="Freeform 19"/>
            <p:cNvSpPr/>
            <p:nvPr/>
          </p:nvSpPr>
          <p:spPr>
            <a:xfrm>
              <a:off x="1855527" y="0"/>
              <a:ext cx="2474036" cy="395846"/>
            </a:xfrm>
            <a:custGeom>
              <a:avLst/>
              <a:gdLst/>
              <a:ahLst/>
              <a:cxnLst/>
              <a:rect l="l" t="t" r="r" b="b"/>
              <a:pathLst>
                <a:path w="2474036" h="395846">
                  <a:moveTo>
                    <a:pt x="0" y="0"/>
                  </a:moveTo>
                  <a:lnTo>
                    <a:pt x="2474036" y="0"/>
                  </a:lnTo>
                  <a:lnTo>
                    <a:pt x="2474036" y="395846"/>
                  </a:lnTo>
                  <a:lnTo>
                    <a:pt x="0" y="39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511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28564" y="798751"/>
            <a:ext cx="14025165" cy="8338598"/>
          </a:xfrm>
          <a:custGeom>
            <a:avLst/>
            <a:gdLst/>
            <a:ahLst/>
            <a:cxnLst/>
            <a:rect l="l" t="t" r="r" b="b"/>
            <a:pathLst>
              <a:path w="14025165" h="8338598">
                <a:moveTo>
                  <a:pt x="0" y="0"/>
                </a:moveTo>
                <a:lnTo>
                  <a:pt x="14025165" y="0"/>
                </a:lnTo>
                <a:lnTo>
                  <a:pt x="14025165" y="8338598"/>
                </a:lnTo>
                <a:lnTo>
                  <a:pt x="0" y="833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3603" y="2088605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769314" y="3835691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5482" y="3017779"/>
            <a:ext cx="8340449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63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AREA OF COMPOSITE FIGURES</a:t>
            </a:r>
            <a:endParaRPr lang="en-US" sz="6300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845373" y="783875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6253" y="8098705"/>
            <a:ext cx="4569786" cy="100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  <a:endParaRPr lang="en-US" sz="3500" b="1" dirty="0" smtClean="0">
              <a:solidFill>
                <a:srgbClr val="FFFFFF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ctr">
              <a:lnSpc>
                <a:spcPts val="3850"/>
              </a:lnSpc>
            </a:pPr>
            <a:r>
              <a:rPr lang="en-US" sz="3500" dirty="0" smtClean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  <a:endParaRPr lang="en-US" sz="3500" dirty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274134">
            <a:off x="2962152" y="244734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9699153"/>
            <a:ext cx="3247173" cy="296884"/>
            <a:chOff x="0" y="0"/>
            <a:chExt cx="4329563" cy="395846"/>
          </a:xfrm>
        </p:grpSpPr>
        <p:sp>
          <p:nvSpPr>
            <p:cNvPr id="19" name="Freeform 19"/>
            <p:cNvSpPr/>
            <p:nvPr/>
          </p:nvSpPr>
          <p:spPr>
            <a:xfrm>
              <a:off x="1855527" y="0"/>
              <a:ext cx="2474036" cy="395846"/>
            </a:xfrm>
            <a:custGeom>
              <a:avLst/>
              <a:gdLst/>
              <a:ahLst/>
              <a:cxnLst/>
              <a:rect l="l" t="t" r="r" b="b"/>
              <a:pathLst>
                <a:path w="2474036" h="395846">
                  <a:moveTo>
                    <a:pt x="0" y="0"/>
                  </a:moveTo>
                  <a:lnTo>
                    <a:pt x="2474036" y="0"/>
                  </a:lnTo>
                  <a:lnTo>
                    <a:pt x="2474036" y="395846"/>
                  </a:lnTo>
                  <a:lnTo>
                    <a:pt x="0" y="39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511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4566089" y="4601540"/>
            <a:ext cx="8892899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DATE:_____________</a:t>
            </a:r>
          </a:p>
          <a:p>
            <a:pPr algn="l">
              <a:lnSpc>
                <a:spcPts val="2860"/>
              </a:lnSpc>
            </a:pPr>
            <a:endParaRPr lang="en-US" sz="2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just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INDICATOR: </a:t>
            </a:r>
            <a:r>
              <a:rPr lang="en-US" sz="2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TO DISCOVER DIFFERENT METHODOLOGIES TO FIND OUT THE AREA OF COMPOSITE FIGURES. </a:t>
            </a:r>
            <a:endParaRPr lang="en-US" sz="2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6244" y="2398800"/>
            <a:ext cx="6165532" cy="6120692"/>
          </a:xfrm>
          <a:custGeom>
            <a:avLst/>
            <a:gdLst/>
            <a:ahLst/>
            <a:cxnLst/>
            <a:rect l="l" t="t" r="r" b="b"/>
            <a:pathLst>
              <a:path w="6165532" h="6120692">
                <a:moveTo>
                  <a:pt x="0" y="0"/>
                </a:moveTo>
                <a:lnTo>
                  <a:pt x="6165532" y="0"/>
                </a:lnTo>
                <a:lnTo>
                  <a:pt x="6165532" y="6120691"/>
                </a:lnTo>
                <a:lnTo>
                  <a:pt x="0" y="6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08246" y="568784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8" y="0"/>
                </a:lnTo>
                <a:lnTo>
                  <a:pt x="1980718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59261" y="413809"/>
            <a:ext cx="6999063" cy="11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Warm-up!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576791" y="3276935"/>
            <a:ext cx="4364439" cy="4364421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9449" t="-71619" r="-4891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274134">
            <a:off x="15644169" y="750332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1"/>
          <p:cNvSpPr txBox="1"/>
          <p:nvPr/>
        </p:nvSpPr>
        <p:spPr>
          <a:xfrm>
            <a:off x="2763504" y="2127337"/>
            <a:ext cx="67754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Let’s watch the next video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500" y="4334973"/>
            <a:ext cx="5164628" cy="591780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733371" y="2930274"/>
            <a:ext cx="94160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hlinkClick r:id="rId22"/>
              </a:rPr>
              <a:t>https://</a:t>
            </a:r>
            <a:r>
              <a:rPr lang="en-US" sz="2500" dirty="0" smtClean="0">
                <a:hlinkClick r:id="rId22"/>
              </a:rPr>
              <a:t>www.youtube.com/watch?v=z4Lat1uOQI4</a:t>
            </a:r>
            <a:endParaRPr lang="en-US" sz="2500" dirty="0" smtClean="0"/>
          </a:p>
          <a:p>
            <a:r>
              <a:rPr lang="en-US" sz="2500" dirty="0"/>
              <a:t>Finding the Area of a Composite Figure | Area of Composite </a:t>
            </a:r>
            <a:r>
              <a:rPr lang="en-US" sz="2500" dirty="0" smtClean="0"/>
              <a:t>Rectangles</a:t>
            </a:r>
            <a:endParaRPr lang="en-US" sz="2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40348" y="316557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757467" y="5107652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-393297" y="6408464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1041750" y="1574612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6514480" y="900383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1706067" y="658595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172" y="2007663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2800482" y="1005241"/>
            <a:ext cx="121689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F1F1F"/>
                </a:solidFill>
                <a:latin typeface="Eczar Semi-Bold" panose="020B0604020202020204" charset="0"/>
                <a:cs typeface="Eczar Semi-Bold" panose="020B0604020202020204" charset="0"/>
              </a:rPr>
              <a:t>The area of the composite shapes is </a:t>
            </a:r>
            <a:r>
              <a:rPr lang="en-US" sz="3600" dirty="0">
                <a:solidFill>
                  <a:srgbClr val="040C28"/>
                </a:solidFill>
                <a:latin typeface="Eczar Semi-Bold" panose="020B0604020202020204" charset="0"/>
                <a:cs typeface="Eczar Semi-Bold" panose="020B0604020202020204" charset="0"/>
              </a:rPr>
              <a:t>the area of combined shapes of one or more simple polygons and circles</a:t>
            </a:r>
            <a:r>
              <a:rPr lang="en-US" sz="3600" dirty="0">
                <a:solidFill>
                  <a:srgbClr val="1F1F1F"/>
                </a:solidFill>
                <a:latin typeface="Eczar Semi-Bold" panose="020B0604020202020204" charset="0"/>
                <a:cs typeface="Eczar Semi-Bold" panose="020B0604020202020204" charset="0"/>
              </a:rPr>
              <a:t>. </a:t>
            </a:r>
            <a:r>
              <a:rPr lang="en-US" sz="3600" dirty="0" smtClean="0">
                <a:solidFill>
                  <a:srgbClr val="1F1F1F"/>
                </a:solidFill>
                <a:latin typeface="Eczar Semi-Bold" panose="020B0604020202020204" charset="0"/>
                <a:cs typeface="Eczar Semi-Bold" panose="020B0604020202020204" charset="0"/>
              </a:rPr>
              <a:t>In </a:t>
            </a:r>
            <a:r>
              <a:rPr lang="en-US" sz="3600" dirty="0">
                <a:solidFill>
                  <a:srgbClr val="1F1F1F"/>
                </a:solidFill>
                <a:latin typeface="Eczar Semi-Bold" panose="020B0604020202020204" charset="0"/>
                <a:cs typeface="Eczar Semi-Bold" panose="020B0604020202020204" charset="0"/>
              </a:rPr>
              <a:t>order to find the area of composite shapes, simply find the area of each shape and add them together.</a:t>
            </a:r>
            <a:endParaRPr lang="en-US" sz="3600" dirty="0">
              <a:latin typeface="Eczar Semi-Bold" panose="020B0604020202020204" charset="0"/>
              <a:cs typeface="Eczar Semi-Bold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954089" y="3883347"/>
                <a:ext cx="9144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600" dirty="0" smtClean="0">
                    <a:solidFill>
                      <a:srgbClr val="212529"/>
                    </a:solidFill>
                    <a:latin typeface="Atkinson Hyperlegible Bold" panose="020B0604020202020204" charset="0"/>
                    <a:cs typeface="Atkinson Hyperlegible Bold" panose="020B0604020202020204" charset="0"/>
                  </a:rPr>
                  <a:t>The wall shown below needs to be painted. Each tin of paint covers a distance of 4</a:t>
                </a:r>
                <a:r>
                  <a:rPr lang="en-US" sz="3600" dirty="0">
                    <a:solidFill>
                      <a:srgbClr val="212529"/>
                    </a:solidFill>
                    <a:latin typeface="Atkinson Hyperlegible Bold" panose="020B0604020202020204" charset="0"/>
                    <a:cs typeface="Atkinson Hyperlegible Bold" panose="020B0604020202020204" charset="0"/>
                  </a:rPr>
                  <a:t> square </a:t>
                </a:r>
                <a:r>
                  <a:rPr lang="en-US" sz="3600" dirty="0" smtClean="0">
                    <a:solidFill>
                      <a:srgbClr val="212529"/>
                    </a:solidFill>
                    <a:latin typeface="Atkinson Hyperlegible Bold" panose="020B0604020202020204" charset="0"/>
                    <a:cs typeface="Atkinson Hyperlegible Bold" panose="020B0604020202020204" charset="0"/>
                  </a:rPr>
                  <a:t>meters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tkinson Hyperlegible Bold" panose="020B0604020202020204" charset="0"/>
                          </a:rPr>
                        </m:ctrlPr>
                      </m:sSupPr>
                      <m:e>
                        <m:r>
                          <a:rPr lang="es-MX" sz="36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tkinson Hyperlegible Bold" panose="020B0604020202020204" charset="0"/>
                          </a:rPr>
                          <m:t>𝑚</m:t>
                        </m:r>
                      </m:e>
                      <m:sup>
                        <m:r>
                          <a:rPr lang="es-MX" sz="36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Atkinson Hyperlegible Bold" panose="020B060402020202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212529"/>
                    </a:solidFill>
                    <a:latin typeface="Atkinson Hyperlegible Bold" panose="020B0604020202020204" charset="0"/>
                    <a:cs typeface="Atkinson Hyperlegible Bold" panose="020B0604020202020204" charset="0"/>
                  </a:rPr>
                  <a:t>). </a:t>
                </a:r>
                <a:r>
                  <a:rPr lang="en-US" sz="3600" dirty="0">
                    <a:solidFill>
                      <a:srgbClr val="212529"/>
                    </a:solidFill>
                    <a:latin typeface="Atkinson Hyperlegible Bold" panose="020B0604020202020204" charset="0"/>
                    <a:cs typeface="Atkinson Hyperlegible Bold" panose="020B0604020202020204" charset="0"/>
                  </a:rPr>
                  <a:t>How many tins of paint will be needed to cover the entire wall?</a:t>
                </a:r>
                <a:endParaRPr lang="en-US" sz="3600" dirty="0">
                  <a:latin typeface="Atkinson Hyperlegible Bold" panose="020B0604020202020204" charset="0"/>
                  <a:cs typeface="Atkinson Hyperlegible Bold" panose="020B0604020202020204" charset="0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9" y="3883347"/>
                <a:ext cx="9144000" cy="2862322"/>
              </a:xfrm>
              <a:prstGeom prst="rect">
                <a:avLst/>
              </a:prstGeom>
              <a:blipFill>
                <a:blip r:embed="rId19"/>
                <a:stretch>
                  <a:fillRect l="-2067" t="-3191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29801" y="3888281"/>
            <a:ext cx="5797628" cy="626241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84024" y="9846165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https://thirdspacelearning.com/us/math-resources/topic-guides/geometry/area-of-composite-shapes/</a:t>
            </a:r>
          </a:p>
        </p:txBody>
      </p:sp>
    </p:spTree>
    <p:extLst>
      <p:ext uri="{BB962C8B-B14F-4D97-AF65-F5344CB8AC3E}">
        <p14:creationId xmlns:p14="http://schemas.microsoft.com/office/powerpoint/2010/main" val="4174255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0367" y="1424351"/>
            <a:ext cx="12404025" cy="65245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64266" y="2964855"/>
            <a:ext cx="7188854" cy="7188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6957" y="3705411"/>
            <a:ext cx="4482786" cy="50285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394" y="1172173"/>
            <a:ext cx="11030685" cy="68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7236" y="676332"/>
            <a:ext cx="12224212" cy="11525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48265" y="2149584"/>
            <a:ext cx="3086191" cy="7034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18610" y="3372435"/>
            <a:ext cx="5183751" cy="33229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48483" y="4371955"/>
            <a:ext cx="12501565" cy="58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2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3287" y="604121"/>
            <a:ext cx="16534464" cy="36243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38800" y="4286031"/>
            <a:ext cx="3874623" cy="6903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01959" y="5686148"/>
            <a:ext cx="16135792" cy="39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6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28564" y="798751"/>
            <a:ext cx="14025165" cy="8338598"/>
          </a:xfrm>
          <a:custGeom>
            <a:avLst/>
            <a:gdLst/>
            <a:ahLst/>
            <a:cxnLst/>
            <a:rect l="l" t="t" r="r" b="b"/>
            <a:pathLst>
              <a:path w="14025165" h="8338598">
                <a:moveTo>
                  <a:pt x="0" y="0"/>
                </a:moveTo>
                <a:lnTo>
                  <a:pt x="14025165" y="0"/>
                </a:lnTo>
                <a:lnTo>
                  <a:pt x="14025165" y="8338598"/>
                </a:lnTo>
                <a:lnTo>
                  <a:pt x="0" y="833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3603" y="2088605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769314" y="3835691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13379" y="4065372"/>
            <a:ext cx="7859878" cy="170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81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PRACTICE EXERCISE</a:t>
            </a:r>
            <a:endParaRPr lang="en-US" sz="8100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845373" y="783875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6253" y="8098705"/>
            <a:ext cx="456978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274134">
            <a:off x="2962152" y="244734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9699153"/>
            <a:ext cx="3247173" cy="296884"/>
            <a:chOff x="0" y="0"/>
            <a:chExt cx="4329563" cy="395846"/>
          </a:xfrm>
        </p:grpSpPr>
        <p:sp>
          <p:nvSpPr>
            <p:cNvPr id="19" name="Freeform 19"/>
            <p:cNvSpPr/>
            <p:nvPr/>
          </p:nvSpPr>
          <p:spPr>
            <a:xfrm>
              <a:off x="1855527" y="0"/>
              <a:ext cx="2474036" cy="395846"/>
            </a:xfrm>
            <a:custGeom>
              <a:avLst/>
              <a:gdLst/>
              <a:ahLst/>
              <a:cxnLst/>
              <a:rect l="l" t="t" r="r" b="b"/>
              <a:pathLst>
                <a:path w="2474036" h="395846">
                  <a:moveTo>
                    <a:pt x="0" y="0"/>
                  </a:moveTo>
                  <a:lnTo>
                    <a:pt x="2474036" y="0"/>
                  </a:lnTo>
                  <a:lnTo>
                    <a:pt x="2474036" y="395846"/>
                  </a:lnTo>
                  <a:lnTo>
                    <a:pt x="0" y="39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511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243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40348" y="316557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757467" y="5107652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-393297" y="6408464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1041750" y="1574612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6514480" y="900383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1706067" y="658595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874" y="8214315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884024" y="9846165"/>
            <a:ext cx="9144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https://thirdspacelearning.com/us/math-resources/topic-guides/geometry/area-of-composite-shapes/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4298" y="597553"/>
            <a:ext cx="8161975" cy="45622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88417" y="179074"/>
            <a:ext cx="7090615" cy="529726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02124" y="5589643"/>
            <a:ext cx="3610096" cy="470105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44067" y="5995291"/>
            <a:ext cx="6223699" cy="39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86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70415" y="2617261"/>
            <a:ext cx="11089973" cy="41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98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21078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28000"/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27000"/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27000"/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6244" y="2398800"/>
            <a:ext cx="6165532" cy="6120692"/>
          </a:xfrm>
          <a:custGeom>
            <a:avLst/>
            <a:gdLst/>
            <a:ahLst/>
            <a:cxnLst/>
            <a:rect l="l" t="t" r="r" b="b"/>
            <a:pathLst>
              <a:path w="6165532" h="6120692">
                <a:moveTo>
                  <a:pt x="0" y="0"/>
                </a:moveTo>
                <a:lnTo>
                  <a:pt x="6165532" y="0"/>
                </a:lnTo>
                <a:lnTo>
                  <a:pt x="6165532" y="6120691"/>
                </a:lnTo>
                <a:lnTo>
                  <a:pt x="0" y="6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08246" y="568784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8" y="0"/>
                </a:lnTo>
                <a:lnTo>
                  <a:pt x="1980718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27302" y="388891"/>
            <a:ext cx="6999063" cy="11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Warm-up!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3504" y="2127337"/>
            <a:ext cx="67754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Let’s watch the next video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576791" y="3276935"/>
            <a:ext cx="4364439" cy="436442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 l="-9449" t="-71619" r="-489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274134">
            <a:off x="15644169" y="750332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7"/>
          <p:cNvPicPr>
            <a:picLocks noChangeAspect="1"/>
          </p:cNvPicPr>
          <p:nvPr>
            <a:videoFile r:link="rId1"/>
          </p:nvPr>
        </p:nvPicPr>
        <p:blipFill>
          <a:blip r:embed="rId22"/>
          <a:stretch>
            <a:fillRect/>
          </a:stretch>
        </p:blipFill>
        <p:spPr>
          <a:xfrm>
            <a:off x="1935285" y="3086101"/>
            <a:ext cx="8098233" cy="455525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037863" y="3265218"/>
            <a:ext cx="80138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hlinkClick r:id="rId23"/>
              </a:rPr>
              <a:t>https://</a:t>
            </a:r>
            <a:r>
              <a:rPr lang="en-US" sz="2500" dirty="0" smtClean="0">
                <a:hlinkClick r:id="rId23"/>
              </a:rPr>
              <a:t>www.youtube.com/watch?v=xCdxURXMdFY&amp;t=155s</a:t>
            </a:r>
            <a:endParaRPr lang="en-US" sz="2500" dirty="0" smtClean="0"/>
          </a:p>
          <a:p>
            <a:r>
              <a:rPr lang="en-US" sz="2500" dirty="0"/>
              <a:t>Math Antics - </a:t>
            </a:r>
            <a:r>
              <a:rPr lang="en-US" sz="2500" dirty="0" smtClean="0"/>
              <a:t>Area</a:t>
            </a:r>
            <a:endParaRPr lang="en-US" sz="25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8533" y="4409438"/>
            <a:ext cx="7612211" cy="54235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28564" y="798751"/>
            <a:ext cx="14025165" cy="8338598"/>
          </a:xfrm>
          <a:custGeom>
            <a:avLst/>
            <a:gdLst/>
            <a:ahLst/>
            <a:cxnLst/>
            <a:rect l="l" t="t" r="r" b="b"/>
            <a:pathLst>
              <a:path w="14025165" h="8338598">
                <a:moveTo>
                  <a:pt x="0" y="0"/>
                </a:moveTo>
                <a:lnTo>
                  <a:pt x="14025165" y="0"/>
                </a:lnTo>
                <a:lnTo>
                  <a:pt x="14025165" y="8338598"/>
                </a:lnTo>
                <a:lnTo>
                  <a:pt x="0" y="833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3603" y="2088605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769314" y="3835691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5482" y="3017779"/>
            <a:ext cx="8340449" cy="1633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63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SHADED AREA OF FIGURES</a:t>
            </a:r>
            <a:endParaRPr lang="en-US" sz="6300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33033" y="4519163"/>
            <a:ext cx="8892899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DATE:_____________</a:t>
            </a:r>
          </a:p>
          <a:p>
            <a:pPr algn="l">
              <a:lnSpc>
                <a:spcPts val="2860"/>
              </a:lnSpc>
            </a:pPr>
            <a:endParaRPr lang="en-US" sz="2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just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INDICATOR: </a:t>
            </a:r>
            <a:r>
              <a:rPr lang="en-US" sz="2200" dirty="0" smtClean="0">
                <a:latin typeface="Atkinson Hyperlegible Bold" panose="020B0604020202020204" charset="0"/>
                <a:cs typeface="Atkinson Hyperlegible Bold" panose="020B0604020202020204" charset="0"/>
              </a:rPr>
              <a:t>TO FIND OUT THE DIFFERENCE BETWEEN A SHADED AREA AND A NON-SHADED AREA</a:t>
            </a:r>
            <a:r>
              <a:rPr lang="en-US" sz="2200" b="1" spc="411" dirty="0" smtClean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. </a:t>
            </a:r>
            <a:endParaRPr lang="en-US" sz="2200" b="1" spc="411" dirty="0">
              <a:solidFill>
                <a:srgbClr val="000000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2860"/>
              </a:lnSpc>
            </a:pPr>
            <a:r>
              <a:rPr lang="en-US" sz="2200" b="1" spc="41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</a:p>
        </p:txBody>
      </p:sp>
      <p:sp>
        <p:nvSpPr>
          <p:cNvPr id="13" name="Freeform 13"/>
          <p:cNvSpPr/>
          <p:nvPr/>
        </p:nvSpPr>
        <p:spPr>
          <a:xfrm>
            <a:off x="5845373" y="783875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6253" y="8098705"/>
            <a:ext cx="4569786" cy="100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  <a:endParaRPr lang="en-US" sz="3500" b="1" dirty="0" smtClean="0">
              <a:solidFill>
                <a:srgbClr val="FFFFFF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ctr">
              <a:lnSpc>
                <a:spcPts val="3850"/>
              </a:lnSpc>
            </a:pPr>
            <a:r>
              <a:rPr lang="en-US" sz="3500" dirty="0" smtClean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  <a:endParaRPr lang="en-US" sz="3500" dirty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274134">
            <a:off x="2962152" y="244734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9699153"/>
            <a:ext cx="3247173" cy="296884"/>
            <a:chOff x="0" y="0"/>
            <a:chExt cx="4329563" cy="395846"/>
          </a:xfrm>
        </p:grpSpPr>
        <p:sp>
          <p:nvSpPr>
            <p:cNvPr id="19" name="Freeform 19"/>
            <p:cNvSpPr/>
            <p:nvPr/>
          </p:nvSpPr>
          <p:spPr>
            <a:xfrm>
              <a:off x="1855527" y="0"/>
              <a:ext cx="2474036" cy="395846"/>
            </a:xfrm>
            <a:custGeom>
              <a:avLst/>
              <a:gdLst/>
              <a:ahLst/>
              <a:cxnLst/>
              <a:rect l="l" t="t" r="r" b="b"/>
              <a:pathLst>
                <a:path w="2474036" h="395846">
                  <a:moveTo>
                    <a:pt x="0" y="0"/>
                  </a:moveTo>
                  <a:lnTo>
                    <a:pt x="2474036" y="0"/>
                  </a:lnTo>
                  <a:lnTo>
                    <a:pt x="2474036" y="395846"/>
                  </a:lnTo>
                  <a:lnTo>
                    <a:pt x="0" y="39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511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130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6244" y="2398800"/>
            <a:ext cx="6165532" cy="6120692"/>
          </a:xfrm>
          <a:custGeom>
            <a:avLst/>
            <a:gdLst/>
            <a:ahLst/>
            <a:cxnLst/>
            <a:rect l="l" t="t" r="r" b="b"/>
            <a:pathLst>
              <a:path w="6165532" h="6120692">
                <a:moveTo>
                  <a:pt x="0" y="0"/>
                </a:moveTo>
                <a:lnTo>
                  <a:pt x="6165532" y="0"/>
                </a:lnTo>
                <a:lnTo>
                  <a:pt x="6165532" y="6120691"/>
                </a:lnTo>
                <a:lnTo>
                  <a:pt x="0" y="6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08246" y="568784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8" y="0"/>
                </a:lnTo>
                <a:lnTo>
                  <a:pt x="1980718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42457" y="302975"/>
            <a:ext cx="6999063" cy="11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1"/>
              </a:lnSpc>
            </a:pPr>
            <a:r>
              <a:rPr lang="en-US" sz="8799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Warm-up!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576791" y="3276935"/>
            <a:ext cx="4364439" cy="4364421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9449" t="-71619" r="-4891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274134">
            <a:off x="15644169" y="750332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1"/>
          <p:cNvSpPr txBox="1"/>
          <p:nvPr/>
        </p:nvSpPr>
        <p:spPr>
          <a:xfrm>
            <a:off x="2763504" y="2127337"/>
            <a:ext cx="67754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Let’s watch the next video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733371" y="2930274"/>
            <a:ext cx="10261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hlinkClick r:id="rId21"/>
              </a:rPr>
              <a:t>https://</a:t>
            </a:r>
            <a:r>
              <a:rPr lang="en-US" sz="2500" dirty="0" smtClean="0">
                <a:hlinkClick r:id="rId21"/>
              </a:rPr>
              <a:t>www.youtube.com/watch?v=tmyUZ6XGFuY&amp;t=5s</a:t>
            </a:r>
            <a:endParaRPr lang="en-US" sz="2500" dirty="0" smtClean="0"/>
          </a:p>
          <a:p>
            <a:r>
              <a:rPr lang="en-US" sz="2500" dirty="0"/>
              <a:t>Area Of Compound Shapes // Shaded Regions // Problem Solving Questions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4763" y="3910306"/>
            <a:ext cx="7435981" cy="60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8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40348" y="316557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757467" y="5107652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-393297" y="6408464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1041750" y="1574612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6514480" y="900383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1706067" y="658595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172" y="2007663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945108" y="1675986"/>
            <a:ext cx="13759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dirty="0" smtClean="0">
                <a:latin typeface="Atkinson Hyperlegible Bold" panose="020B0604020202020204" charset="0"/>
                <a:cs typeface="Atkinson Hyperlegible Bold" panose="020B0604020202020204" charset="0"/>
              </a:rPr>
              <a:t>Below </a:t>
            </a:r>
            <a:r>
              <a:rPr lang="en-US" sz="3600" dirty="0">
                <a:latin typeface="Atkinson Hyperlegible Bold" panose="020B0604020202020204" charset="0"/>
                <a:cs typeface="Atkinson Hyperlegible Bold" panose="020B0604020202020204" charset="0"/>
              </a:rPr>
              <a:t>is a blueprint for a garden to be created in the middle of town. It will feature a triangular flowerbed and the remainder of the garden will be covered in grass.</a:t>
            </a:r>
          </a:p>
          <a:p>
            <a:pPr fontAlgn="base"/>
            <a:endParaRPr lang="en-US" sz="3600" dirty="0" smtClean="0">
              <a:latin typeface="Atkinson Hyperlegible Bold" panose="020B0604020202020204" charset="0"/>
              <a:cs typeface="Atkinson Hyperlegible Bold" panose="020B0604020202020204" charset="0"/>
            </a:endParaRPr>
          </a:p>
          <a:p>
            <a:pPr fontAlgn="base"/>
            <a:r>
              <a:rPr lang="en-US" sz="3600" dirty="0" smtClean="0">
                <a:latin typeface="Atkinson Hyperlegible Bold" panose="020B0604020202020204" charset="0"/>
                <a:cs typeface="Atkinson Hyperlegible Bold" panose="020B0604020202020204" charset="0"/>
              </a:rPr>
              <a:t>Each </a:t>
            </a:r>
            <a:r>
              <a:rPr lang="en-US" sz="3600" dirty="0">
                <a:latin typeface="Atkinson Hyperlegible Bold" panose="020B0604020202020204" charset="0"/>
                <a:cs typeface="Atkinson Hyperlegible Bold" panose="020B0604020202020204" charset="0"/>
              </a:rPr>
              <a:t>roll of grass costs $</a:t>
            </a:r>
            <a:r>
              <a:rPr lang="en-US" sz="3600" dirty="0" smtClean="0">
                <a:latin typeface="Atkinson Hyperlegible Bold" panose="020B0604020202020204" charset="0"/>
                <a:cs typeface="Atkinson Hyperlegible Bold" panose="020B0604020202020204" charset="0"/>
              </a:rPr>
              <a:t>24</a:t>
            </a:r>
            <a:r>
              <a:rPr lang="en-US" sz="3600" dirty="0">
                <a:latin typeface="Atkinson Hyperlegible Bold" panose="020B0604020202020204" charset="0"/>
                <a:cs typeface="Atkinson Hyperlegible Bold" panose="020B0604020202020204" charset="0"/>
              </a:rPr>
              <a:t> and covers a distance of </a:t>
            </a:r>
            <a:r>
              <a:rPr lang="en-US" sz="3600" dirty="0" smtClean="0">
                <a:latin typeface="Atkinson Hyperlegible Bold" panose="020B0604020202020204" charset="0"/>
                <a:cs typeface="Atkinson Hyperlegible Bold" panose="020B0604020202020204" charset="0"/>
              </a:rPr>
              <a:t>3</a:t>
            </a:r>
            <a:r>
              <a:rPr lang="en-US" sz="3600" dirty="0">
                <a:latin typeface="Atkinson Hyperlegible Bold" panose="020B0604020202020204" charset="0"/>
                <a:cs typeface="Atkinson Hyperlegible Bold" panose="020B0604020202020204" charset="0"/>
              </a:rPr>
              <a:t> square meters. How much will it cost to cover the garden with grass?</a:t>
            </a:r>
          </a:p>
          <a:p>
            <a:endParaRPr lang="en-US" sz="3600" dirty="0">
              <a:latin typeface="Atkinson Hyperlegible Bold" panose="020B0604020202020204" charset="0"/>
              <a:cs typeface="Atkinson Hyperlegible Bold" panose="020B060402020202020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97072" y="5107651"/>
            <a:ext cx="6837332" cy="52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8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3842" y="589452"/>
            <a:ext cx="14068301" cy="101444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936" y="2132559"/>
            <a:ext cx="6156547" cy="53025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77750" y="2132559"/>
            <a:ext cx="5362112" cy="31204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418605" y="2094781"/>
            <a:ext cx="5366872" cy="31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5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600" y="646439"/>
            <a:ext cx="13452518" cy="11287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306" y="2129416"/>
            <a:ext cx="6080337" cy="55633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66412" y="2129416"/>
            <a:ext cx="5632178" cy="53163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10171" y="8293347"/>
            <a:ext cx="11251295" cy="20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1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382" y="235766"/>
            <a:ext cx="11251295" cy="2020414"/>
          </a:xfrm>
          <a:prstGeom prst="rect">
            <a:avLst/>
          </a:prstGeom>
          <a:solidFill>
            <a:srgbClr val="5C96CB"/>
          </a:solidFill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5923" y="3280357"/>
            <a:ext cx="10953372" cy="39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5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28564" y="798751"/>
            <a:ext cx="14025165" cy="8338598"/>
          </a:xfrm>
          <a:custGeom>
            <a:avLst/>
            <a:gdLst/>
            <a:ahLst/>
            <a:cxnLst/>
            <a:rect l="l" t="t" r="r" b="b"/>
            <a:pathLst>
              <a:path w="14025165" h="8338598">
                <a:moveTo>
                  <a:pt x="0" y="0"/>
                </a:moveTo>
                <a:lnTo>
                  <a:pt x="14025165" y="0"/>
                </a:lnTo>
                <a:lnTo>
                  <a:pt x="14025165" y="8338598"/>
                </a:lnTo>
                <a:lnTo>
                  <a:pt x="0" y="833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3603" y="2088605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769314" y="3835691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13379" y="4065372"/>
            <a:ext cx="7859878" cy="170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81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PRACTICE EXERCISE</a:t>
            </a:r>
            <a:endParaRPr lang="en-US" sz="8100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845373" y="783875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6253" y="8098705"/>
            <a:ext cx="456978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274134">
            <a:off x="2962152" y="244734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9699153"/>
            <a:ext cx="3247173" cy="296884"/>
            <a:chOff x="0" y="0"/>
            <a:chExt cx="4329563" cy="395846"/>
          </a:xfrm>
        </p:grpSpPr>
        <p:sp>
          <p:nvSpPr>
            <p:cNvPr id="19" name="Freeform 19"/>
            <p:cNvSpPr/>
            <p:nvPr/>
          </p:nvSpPr>
          <p:spPr>
            <a:xfrm>
              <a:off x="1855527" y="0"/>
              <a:ext cx="2474036" cy="395846"/>
            </a:xfrm>
            <a:custGeom>
              <a:avLst/>
              <a:gdLst/>
              <a:ahLst/>
              <a:cxnLst/>
              <a:rect l="l" t="t" r="r" b="b"/>
              <a:pathLst>
                <a:path w="2474036" h="395846">
                  <a:moveTo>
                    <a:pt x="0" y="0"/>
                  </a:moveTo>
                  <a:lnTo>
                    <a:pt x="2474036" y="0"/>
                  </a:lnTo>
                  <a:lnTo>
                    <a:pt x="2474036" y="395846"/>
                  </a:lnTo>
                  <a:lnTo>
                    <a:pt x="0" y="39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511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362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5686148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5017" y="622800"/>
            <a:ext cx="14701116" cy="775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7798666" y="2521085"/>
                <a:ext cx="218816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36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66" y="2521085"/>
                <a:ext cx="2188163" cy="1037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7640087" y="3983367"/>
                <a:ext cx="186140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MX" sz="36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MX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MX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87" y="3983367"/>
                <a:ext cx="1861407" cy="11294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7707427" y="5480018"/>
                <a:ext cx="14574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3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sz="36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sz="3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 9</a:t>
                </a:r>
                <a:endParaRPr lang="en-US" sz="3600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427" y="5480018"/>
                <a:ext cx="1457450" cy="646331"/>
              </a:xfrm>
              <a:prstGeom prst="rect">
                <a:avLst/>
              </a:prstGeom>
              <a:blipFill>
                <a:blip r:embed="rId21"/>
                <a:stretch>
                  <a:fillRect t="-15094" r="-1213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7640087" y="6905152"/>
                <a:ext cx="40402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3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sz="36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600" dirty="0" smtClean="0"/>
                  <a:t>  Square units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87" y="6905152"/>
                <a:ext cx="4040209" cy="646331"/>
              </a:xfrm>
              <a:prstGeom prst="rect">
                <a:avLst/>
              </a:prstGeom>
              <a:blipFill>
                <a:blip r:embed="rId22"/>
                <a:stretch>
                  <a:fillRect t="-15094" r="-346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7328" y="2478096"/>
            <a:ext cx="6728554" cy="5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4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823966" y="6109659"/>
            <a:ext cx="2413793" cy="4618354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5017" y="622800"/>
            <a:ext cx="14701116" cy="775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7798666" y="2521085"/>
                <a:ext cx="54890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sz="36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/>
                  <a:t> 10 x 8 = 80 Square units</a:t>
                </a:r>
                <a:endParaRPr lang="en-US" sz="36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66" y="2521085"/>
                <a:ext cx="5489003" cy="553998"/>
              </a:xfrm>
              <a:prstGeom prst="rect">
                <a:avLst/>
              </a:prstGeom>
              <a:blipFill>
                <a:blip r:embed="rId19"/>
                <a:stretch>
                  <a:fillRect l="-111" t="-25556" r="-39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7590726" y="4059028"/>
                <a:ext cx="69948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3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sz="3600" b="0" i="1" baseline="-25000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s-MX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80 −9 =71</m:t>
                    </m:r>
                  </m:oMath>
                </a14:m>
                <a:r>
                  <a:rPr lang="en-US" sz="3600" dirty="0" smtClean="0"/>
                  <a:t>  Square units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26" y="4059028"/>
                <a:ext cx="6994800" cy="646331"/>
              </a:xfrm>
              <a:prstGeom prst="rect">
                <a:avLst/>
              </a:prstGeom>
              <a:blipFill>
                <a:blip r:embed="rId20"/>
                <a:stretch>
                  <a:fillRect t="-15094" r="-156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7328" y="2478096"/>
            <a:ext cx="6728554" cy="5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4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26409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1274134">
            <a:off x="2016448" y="2780805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4995698" y="2041039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680765" y="186478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600790" y="5385006"/>
            <a:ext cx="1543050" cy="529219"/>
            <a:chOff x="0" y="0"/>
            <a:chExt cx="406400" cy="1393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139383"/>
            </a:xfrm>
            <a:custGeom>
              <a:avLst/>
              <a:gdLst/>
              <a:ahLst/>
              <a:cxnLst/>
              <a:rect l="l" t="t" r="r" b="b"/>
              <a:pathLst>
                <a:path w="406400" h="139383">
                  <a:moveTo>
                    <a:pt x="0" y="0"/>
                  </a:moveTo>
                  <a:lnTo>
                    <a:pt x="406400" y="0"/>
                  </a:lnTo>
                  <a:lnTo>
                    <a:pt x="406400" y="139383"/>
                  </a:lnTo>
                  <a:lnTo>
                    <a:pt x="0" y="139383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06400" cy="17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39642" y="1036988"/>
            <a:ext cx="9342244" cy="68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1"/>
              </a:lnSpc>
            </a:pPr>
            <a:r>
              <a:rPr lang="en-US" sz="5234" b="1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Synthesis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332128" y="5793889"/>
            <a:ext cx="1380082" cy="642121"/>
            <a:chOff x="0" y="0"/>
            <a:chExt cx="363478" cy="16911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63478" cy="169118"/>
            </a:xfrm>
            <a:custGeom>
              <a:avLst/>
              <a:gdLst/>
              <a:ahLst/>
              <a:cxnLst/>
              <a:rect l="l" t="t" r="r" b="b"/>
              <a:pathLst>
                <a:path w="363478" h="169118">
                  <a:moveTo>
                    <a:pt x="0" y="0"/>
                  </a:moveTo>
                  <a:lnTo>
                    <a:pt x="363478" y="0"/>
                  </a:lnTo>
                  <a:lnTo>
                    <a:pt x="363478" y="169118"/>
                  </a:lnTo>
                  <a:lnTo>
                    <a:pt x="0" y="169118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63478" cy="207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155052" y="4822439"/>
            <a:ext cx="1255893" cy="745612"/>
            <a:chOff x="0" y="0"/>
            <a:chExt cx="330770" cy="1963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0770" cy="196375"/>
            </a:xfrm>
            <a:custGeom>
              <a:avLst/>
              <a:gdLst/>
              <a:ahLst/>
              <a:cxnLst/>
              <a:rect l="l" t="t" r="r" b="b"/>
              <a:pathLst>
                <a:path w="330770" h="196375">
                  <a:moveTo>
                    <a:pt x="0" y="0"/>
                  </a:moveTo>
                  <a:lnTo>
                    <a:pt x="330770" y="0"/>
                  </a:lnTo>
                  <a:lnTo>
                    <a:pt x="330770" y="196375"/>
                  </a:lnTo>
                  <a:lnTo>
                    <a:pt x="0" y="196375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30770" cy="234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80268" y="5398337"/>
            <a:ext cx="962086" cy="585670"/>
            <a:chOff x="0" y="0"/>
            <a:chExt cx="253389" cy="1542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3389" cy="154251"/>
            </a:xfrm>
            <a:custGeom>
              <a:avLst/>
              <a:gdLst/>
              <a:ahLst/>
              <a:cxnLst/>
              <a:rect l="l" t="t" r="r" b="b"/>
              <a:pathLst>
                <a:path w="253389" h="154251">
                  <a:moveTo>
                    <a:pt x="0" y="0"/>
                  </a:moveTo>
                  <a:lnTo>
                    <a:pt x="253389" y="0"/>
                  </a:lnTo>
                  <a:lnTo>
                    <a:pt x="253389" y="154251"/>
                  </a:lnTo>
                  <a:lnTo>
                    <a:pt x="0" y="154251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53389" cy="192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999" y="1724355"/>
            <a:ext cx="16932601" cy="7076745"/>
          </a:xfrm>
          <a:prstGeom prst="rect">
            <a:avLst/>
          </a:prstGeom>
        </p:spPr>
      </p:pic>
      <p:grpSp>
        <p:nvGrpSpPr>
          <p:cNvPr id="27" name="Group 14"/>
          <p:cNvGrpSpPr/>
          <p:nvPr/>
        </p:nvGrpSpPr>
        <p:grpSpPr>
          <a:xfrm>
            <a:off x="10676925" y="5213071"/>
            <a:ext cx="1543050" cy="580817"/>
            <a:chOff x="0" y="0"/>
            <a:chExt cx="406400" cy="139383"/>
          </a:xfrm>
        </p:grpSpPr>
        <p:sp>
          <p:nvSpPr>
            <p:cNvPr id="28" name="Freeform 15"/>
            <p:cNvSpPr/>
            <p:nvPr/>
          </p:nvSpPr>
          <p:spPr>
            <a:xfrm>
              <a:off x="0" y="0"/>
              <a:ext cx="406400" cy="139383"/>
            </a:xfrm>
            <a:custGeom>
              <a:avLst/>
              <a:gdLst/>
              <a:ahLst/>
              <a:cxnLst/>
              <a:rect l="l" t="t" r="r" b="b"/>
              <a:pathLst>
                <a:path w="406400" h="139383">
                  <a:moveTo>
                    <a:pt x="0" y="0"/>
                  </a:moveTo>
                  <a:lnTo>
                    <a:pt x="406400" y="0"/>
                  </a:lnTo>
                  <a:lnTo>
                    <a:pt x="406400" y="139383"/>
                  </a:lnTo>
                  <a:lnTo>
                    <a:pt x="0" y="139383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29" name="TextBox 16"/>
            <p:cNvSpPr txBox="1"/>
            <p:nvPr/>
          </p:nvSpPr>
          <p:spPr>
            <a:xfrm>
              <a:off x="0" y="-38100"/>
              <a:ext cx="406400" cy="17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0" name="Group 18"/>
          <p:cNvGrpSpPr/>
          <p:nvPr/>
        </p:nvGrpSpPr>
        <p:grpSpPr>
          <a:xfrm>
            <a:off x="4943003" y="5122914"/>
            <a:ext cx="966942" cy="412554"/>
            <a:chOff x="0" y="0"/>
            <a:chExt cx="363478" cy="169118"/>
          </a:xfrm>
        </p:grpSpPr>
        <p:sp>
          <p:nvSpPr>
            <p:cNvPr id="31" name="Freeform 19"/>
            <p:cNvSpPr/>
            <p:nvPr/>
          </p:nvSpPr>
          <p:spPr>
            <a:xfrm>
              <a:off x="0" y="0"/>
              <a:ext cx="363478" cy="169118"/>
            </a:xfrm>
            <a:custGeom>
              <a:avLst/>
              <a:gdLst/>
              <a:ahLst/>
              <a:cxnLst/>
              <a:rect l="l" t="t" r="r" b="b"/>
              <a:pathLst>
                <a:path w="363478" h="169118">
                  <a:moveTo>
                    <a:pt x="0" y="0"/>
                  </a:moveTo>
                  <a:lnTo>
                    <a:pt x="363478" y="0"/>
                  </a:lnTo>
                  <a:lnTo>
                    <a:pt x="363478" y="169118"/>
                  </a:lnTo>
                  <a:lnTo>
                    <a:pt x="0" y="169118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32" name="TextBox 20"/>
            <p:cNvSpPr txBox="1"/>
            <p:nvPr/>
          </p:nvSpPr>
          <p:spPr>
            <a:xfrm>
              <a:off x="0" y="-38100"/>
              <a:ext cx="363478" cy="207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16668577" y="4764008"/>
            <a:ext cx="1255893" cy="431237"/>
            <a:chOff x="0" y="0"/>
            <a:chExt cx="330770" cy="196375"/>
          </a:xfrm>
        </p:grpSpPr>
        <p:sp>
          <p:nvSpPr>
            <p:cNvPr id="34" name="Freeform 22"/>
            <p:cNvSpPr/>
            <p:nvPr/>
          </p:nvSpPr>
          <p:spPr>
            <a:xfrm>
              <a:off x="0" y="0"/>
              <a:ext cx="330770" cy="196375"/>
            </a:xfrm>
            <a:custGeom>
              <a:avLst/>
              <a:gdLst/>
              <a:ahLst/>
              <a:cxnLst/>
              <a:rect l="l" t="t" r="r" b="b"/>
              <a:pathLst>
                <a:path w="330770" h="196375">
                  <a:moveTo>
                    <a:pt x="0" y="0"/>
                  </a:moveTo>
                  <a:lnTo>
                    <a:pt x="330770" y="0"/>
                  </a:lnTo>
                  <a:lnTo>
                    <a:pt x="330770" y="196375"/>
                  </a:lnTo>
                  <a:lnTo>
                    <a:pt x="0" y="196375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35" name="TextBox 23"/>
            <p:cNvSpPr txBox="1"/>
            <p:nvPr/>
          </p:nvSpPr>
          <p:spPr>
            <a:xfrm>
              <a:off x="0" y="-38100"/>
              <a:ext cx="330770" cy="234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6" name="Group 24"/>
          <p:cNvGrpSpPr/>
          <p:nvPr/>
        </p:nvGrpSpPr>
        <p:grpSpPr>
          <a:xfrm>
            <a:off x="13856718" y="5416985"/>
            <a:ext cx="760584" cy="464486"/>
            <a:chOff x="0" y="0"/>
            <a:chExt cx="253389" cy="154251"/>
          </a:xfrm>
        </p:grpSpPr>
        <p:sp>
          <p:nvSpPr>
            <p:cNvPr id="37" name="Freeform 25"/>
            <p:cNvSpPr/>
            <p:nvPr/>
          </p:nvSpPr>
          <p:spPr>
            <a:xfrm>
              <a:off x="0" y="0"/>
              <a:ext cx="253389" cy="154251"/>
            </a:xfrm>
            <a:custGeom>
              <a:avLst/>
              <a:gdLst/>
              <a:ahLst/>
              <a:cxnLst/>
              <a:rect l="l" t="t" r="r" b="b"/>
              <a:pathLst>
                <a:path w="253389" h="154251">
                  <a:moveTo>
                    <a:pt x="0" y="0"/>
                  </a:moveTo>
                  <a:lnTo>
                    <a:pt x="253389" y="0"/>
                  </a:lnTo>
                  <a:lnTo>
                    <a:pt x="253389" y="154251"/>
                  </a:lnTo>
                  <a:lnTo>
                    <a:pt x="0" y="154251"/>
                  </a:lnTo>
                  <a:close/>
                </a:path>
              </a:pathLst>
            </a:custGeom>
            <a:solidFill>
              <a:srgbClr val="F7DE46"/>
            </a:solidFill>
          </p:spPr>
        </p:sp>
        <p:sp>
          <p:nvSpPr>
            <p:cNvPr id="38" name="TextBox 26"/>
            <p:cNvSpPr txBox="1"/>
            <p:nvPr/>
          </p:nvSpPr>
          <p:spPr>
            <a:xfrm>
              <a:off x="0" y="-38100"/>
              <a:ext cx="253389" cy="192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4459550">
            <a:off x="1225078" y="640846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823966" y="6210300"/>
            <a:ext cx="2413793" cy="4517713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45396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7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7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71382" y="304207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6334855" y="5204880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-466709" y="7113086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1453103" y="1946872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5779617" y="962668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2117420" y="1030855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363767" y="614768"/>
            <a:ext cx="9342244" cy="68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1"/>
              </a:lnSpc>
            </a:pPr>
            <a:r>
              <a:rPr lang="en-US" sz="5234" b="1" dirty="0">
                <a:solidFill>
                  <a:srgbClr val="0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Glossary of concepts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49870" y="1453853"/>
            <a:ext cx="14841297" cy="750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8400" lvl="1" indent="-344200">
              <a:lnSpc>
                <a:spcPts val="4463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Arial Bold" panose="020B0604020202020204" charset="0"/>
                <a:ea typeface="Arial Bold"/>
                <a:cs typeface="Arial Bold"/>
                <a:sym typeface="Arial Bold"/>
              </a:rPr>
              <a:t>Simple</a:t>
            </a:r>
            <a:r>
              <a:rPr lang="en-US" sz="3200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area: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area of a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uncomplicated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geometric shape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include the area of a square, rectangle, triangle,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any other basic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sz="3200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344200" lvl="1">
              <a:lnSpc>
                <a:spcPts val="4463"/>
              </a:lnSpc>
            </a:pPr>
            <a:endParaRPr lang="en-US" sz="32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688400" lvl="1" indent="-344200">
              <a:lnSpc>
                <a:spcPts val="4463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Arial Bold" panose="020B0604020202020204" charset="0"/>
                <a:ea typeface="Arial Bold"/>
                <a:cs typeface="Arial Bold"/>
                <a:sym typeface="Arial Bold"/>
              </a:rPr>
              <a:t>Compound </a:t>
            </a:r>
            <a:r>
              <a:rPr lang="en-US" sz="3200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area 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lso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known as the area of a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shape, this refers to the area of a figure created by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two or more simpler shapes. For instance, a shape made of a rectangle and a triangle joined together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4200" lvl="1">
              <a:lnSpc>
                <a:spcPts val="4463"/>
              </a:lnSpc>
            </a:pPr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8400" lvl="1" indent="-344200">
              <a:lnSpc>
                <a:spcPts val="4463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Shaded area: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refers to the area within a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region or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a shape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that is visually distinguished from the rest of the shape, typically by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shading or highlighting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 For example, if a larger shape contains a smaller shape within it that is colored in, the area of the colored-in shape would be the shaded area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5" name="Picture 2" descr="Cópia Do Texto Escrito No Carimbo Circular Vermelho Acinzentado Ilustração  Stock - Ilustração de vermelho, conceito: 221392582">
            <a:extLst>
              <a:ext uri="{FF2B5EF4-FFF2-40B4-BE49-F238E27FC236}">
                <a16:creationId xmlns:a16="http://schemas.microsoft.com/office/drawing/2014/main" id="{64C8A109-70A9-DF8D-D1C4-6BFA4CC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542" y="8197057"/>
            <a:ext cx="2070126" cy="20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9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40348" y="316557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757467" y="5107652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-393297" y="6408464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1041750" y="1574612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6514480" y="900383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1706067" y="658595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16924" y="876300"/>
            <a:ext cx="13596930" cy="7903408"/>
          </a:xfrm>
          <a:prstGeom prst="rect">
            <a:avLst/>
          </a:prstGeom>
        </p:spPr>
      </p:pic>
      <p:sp>
        <p:nvSpPr>
          <p:cNvPr id="17" name="TextBox 13"/>
          <p:cNvSpPr txBox="1"/>
          <p:nvPr/>
        </p:nvSpPr>
        <p:spPr>
          <a:xfrm>
            <a:off x="471098" y="268035"/>
            <a:ext cx="6082102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1"/>
              </a:lnSpc>
            </a:pPr>
            <a:r>
              <a:rPr lang="en-US" sz="6000" b="1" dirty="0" smtClean="0">
                <a:solidFill>
                  <a:srgbClr val="C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Let’s remember:</a:t>
            </a:r>
            <a:endParaRPr lang="en-US" sz="6000" b="1" dirty="0">
              <a:solidFill>
                <a:srgbClr val="C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40348" y="316557"/>
            <a:ext cx="17530912" cy="8725493"/>
            <a:chOff x="0" y="0"/>
            <a:chExt cx="23374549" cy="11633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009600" y="0"/>
              <a:ext cx="16364949" cy="11633991"/>
            </a:xfrm>
            <a:custGeom>
              <a:avLst/>
              <a:gdLst/>
              <a:ahLst/>
              <a:cxnLst/>
              <a:rect l="l" t="t" r="r" b="b"/>
              <a:pathLst>
                <a:path w="16364949" h="11633991">
                  <a:moveTo>
                    <a:pt x="0" y="0"/>
                  </a:moveTo>
                  <a:lnTo>
                    <a:pt x="16364949" y="0"/>
                  </a:lnTo>
                  <a:lnTo>
                    <a:pt x="16364949" y="11633991"/>
                  </a:lnTo>
                  <a:lnTo>
                    <a:pt x="0" y="11633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757467" y="5107652"/>
            <a:ext cx="2413793" cy="5041865"/>
          </a:xfrm>
          <a:custGeom>
            <a:avLst/>
            <a:gdLst/>
            <a:ahLst/>
            <a:cxnLst/>
            <a:rect l="l" t="t" r="r" b="b"/>
            <a:pathLst>
              <a:path w="2413793" h="5041865">
                <a:moveTo>
                  <a:pt x="0" y="0"/>
                </a:moveTo>
                <a:lnTo>
                  <a:pt x="2413793" y="0"/>
                </a:lnTo>
                <a:lnTo>
                  <a:pt x="2413793" y="5041865"/>
                </a:lnTo>
                <a:lnTo>
                  <a:pt x="0" y="5041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459550">
            <a:off x="-393297" y="6408464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8" y="0"/>
                </a:lnTo>
                <a:lnTo>
                  <a:pt x="2628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274134">
            <a:off x="1041750" y="1574612"/>
            <a:ext cx="640824" cy="645666"/>
          </a:xfrm>
          <a:custGeom>
            <a:avLst/>
            <a:gdLst/>
            <a:ahLst/>
            <a:cxnLst/>
            <a:rect l="l" t="t" r="r" b="b"/>
            <a:pathLst>
              <a:path w="640824" h="645666">
                <a:moveTo>
                  <a:pt x="0" y="0"/>
                </a:moveTo>
                <a:lnTo>
                  <a:pt x="640824" y="0"/>
                </a:lnTo>
                <a:lnTo>
                  <a:pt x="640824" y="645666"/>
                </a:lnTo>
                <a:lnTo>
                  <a:pt x="0" y="6456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274134">
            <a:off x="16514480" y="900383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1" y="0"/>
                </a:lnTo>
                <a:lnTo>
                  <a:pt x="952891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74134">
            <a:off x="1706067" y="658595"/>
            <a:ext cx="952891" cy="960092"/>
          </a:xfrm>
          <a:custGeom>
            <a:avLst/>
            <a:gdLst/>
            <a:ahLst/>
            <a:cxnLst/>
            <a:rect l="l" t="t" r="r" b="b"/>
            <a:pathLst>
              <a:path w="952891" h="960092">
                <a:moveTo>
                  <a:pt x="0" y="0"/>
                </a:moveTo>
                <a:lnTo>
                  <a:pt x="952892" y="0"/>
                </a:lnTo>
                <a:lnTo>
                  <a:pt x="952892" y="960092"/>
                </a:lnTo>
                <a:lnTo>
                  <a:pt x="0" y="9600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3"/>
          <p:cNvSpPr txBox="1"/>
          <p:nvPr/>
        </p:nvSpPr>
        <p:spPr>
          <a:xfrm>
            <a:off x="471098" y="268035"/>
            <a:ext cx="6082102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1"/>
              </a:lnSpc>
            </a:pPr>
            <a:r>
              <a:rPr lang="en-US" sz="6000" b="1" dirty="0" smtClean="0">
                <a:solidFill>
                  <a:srgbClr val="C00000"/>
                </a:solidFill>
                <a:latin typeface="Eczar Semi-Bold"/>
                <a:ea typeface="Eczar Semi-Bold"/>
                <a:cs typeface="Eczar Semi-Bold"/>
                <a:sym typeface="Eczar Semi-Bold"/>
              </a:rPr>
              <a:t>Let’s remember:</a:t>
            </a:r>
            <a:endParaRPr lang="en-US" sz="6000" b="1" dirty="0">
              <a:solidFill>
                <a:srgbClr val="C00000"/>
              </a:solidFill>
              <a:latin typeface="Eczar Semi-Bold"/>
              <a:ea typeface="Eczar Semi-Bold"/>
              <a:cs typeface="Eczar Semi-Bold"/>
              <a:sym typeface="Eczar Semi-Bold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77749" y="1576970"/>
            <a:ext cx="14381140" cy="7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21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36198">
            <a:off x="14420473" y="5992078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2" y="0"/>
                </a:lnTo>
                <a:lnTo>
                  <a:pt x="3672692" y="3252001"/>
                </a:lnTo>
                <a:lnTo>
                  <a:pt x="0" y="3252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99999">
            <a:off x="6336977" y="8660999"/>
            <a:ext cx="3672691" cy="3252001"/>
          </a:xfrm>
          <a:custGeom>
            <a:avLst/>
            <a:gdLst/>
            <a:ahLst/>
            <a:cxnLst/>
            <a:rect l="l" t="t" r="r" b="b"/>
            <a:pathLst>
              <a:path w="3672691" h="3252001">
                <a:moveTo>
                  <a:pt x="0" y="0"/>
                </a:moveTo>
                <a:lnTo>
                  <a:pt x="3672691" y="0"/>
                </a:lnTo>
                <a:lnTo>
                  <a:pt x="3672691" y="3252002"/>
                </a:lnTo>
                <a:lnTo>
                  <a:pt x="0" y="325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12210" y="-1228206"/>
            <a:ext cx="3776759" cy="3749291"/>
          </a:xfrm>
          <a:custGeom>
            <a:avLst/>
            <a:gdLst/>
            <a:ahLst/>
            <a:cxnLst/>
            <a:rect l="l" t="t" r="r" b="b"/>
            <a:pathLst>
              <a:path w="3776759" h="3749291">
                <a:moveTo>
                  <a:pt x="0" y="0"/>
                </a:moveTo>
                <a:lnTo>
                  <a:pt x="3776758" y="0"/>
                </a:lnTo>
                <a:lnTo>
                  <a:pt x="3776758" y="3749291"/>
                </a:lnTo>
                <a:lnTo>
                  <a:pt x="0" y="37492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26789">
            <a:off x="-270674" y="1372178"/>
            <a:ext cx="3538597" cy="3532164"/>
          </a:xfrm>
          <a:custGeom>
            <a:avLst/>
            <a:gdLst/>
            <a:ahLst/>
            <a:cxnLst/>
            <a:rect l="l" t="t" r="r" b="b"/>
            <a:pathLst>
              <a:path w="3538597" h="3532164">
                <a:moveTo>
                  <a:pt x="0" y="0"/>
                </a:moveTo>
                <a:lnTo>
                  <a:pt x="3538597" y="0"/>
                </a:lnTo>
                <a:lnTo>
                  <a:pt x="3538597" y="3532164"/>
                </a:lnTo>
                <a:lnTo>
                  <a:pt x="0" y="3532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28564" y="798751"/>
            <a:ext cx="14025165" cy="8338598"/>
          </a:xfrm>
          <a:custGeom>
            <a:avLst/>
            <a:gdLst/>
            <a:ahLst/>
            <a:cxnLst/>
            <a:rect l="l" t="t" r="r" b="b"/>
            <a:pathLst>
              <a:path w="14025165" h="8338598">
                <a:moveTo>
                  <a:pt x="0" y="0"/>
                </a:moveTo>
                <a:lnTo>
                  <a:pt x="14025165" y="0"/>
                </a:lnTo>
                <a:lnTo>
                  <a:pt x="14025165" y="8338598"/>
                </a:lnTo>
                <a:lnTo>
                  <a:pt x="0" y="8338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29905">
            <a:off x="14655521" y="-2028623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5" y="0"/>
                </a:lnTo>
                <a:lnTo>
                  <a:pt x="2596415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3603" y="2088605"/>
            <a:ext cx="4314338" cy="4114800"/>
          </a:xfrm>
          <a:custGeom>
            <a:avLst/>
            <a:gdLst/>
            <a:ahLst/>
            <a:cxnLst/>
            <a:rect l="l" t="t" r="r" b="b"/>
            <a:pathLst>
              <a:path w="4314338" h="4114800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129905">
            <a:off x="686993" y="4207994"/>
            <a:ext cx="2596415" cy="6375127"/>
          </a:xfrm>
          <a:custGeom>
            <a:avLst/>
            <a:gdLst/>
            <a:ahLst/>
            <a:cxnLst/>
            <a:rect l="l" t="t" r="r" b="b"/>
            <a:pathLst>
              <a:path w="2596415" h="6375127">
                <a:moveTo>
                  <a:pt x="0" y="0"/>
                </a:moveTo>
                <a:lnTo>
                  <a:pt x="2596416" y="0"/>
                </a:lnTo>
                <a:lnTo>
                  <a:pt x="2596416" y="6375127"/>
                </a:lnTo>
                <a:lnTo>
                  <a:pt x="0" y="6375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82338">
            <a:off x="769314" y="3835691"/>
            <a:ext cx="3550470" cy="4040364"/>
          </a:xfrm>
          <a:custGeom>
            <a:avLst/>
            <a:gdLst/>
            <a:ahLst/>
            <a:cxnLst/>
            <a:rect l="l" t="t" r="r" b="b"/>
            <a:pathLst>
              <a:path w="3550470" h="4040364">
                <a:moveTo>
                  <a:pt x="0" y="0"/>
                </a:moveTo>
                <a:lnTo>
                  <a:pt x="3550470" y="0"/>
                </a:lnTo>
                <a:lnTo>
                  <a:pt x="3550470" y="4040365"/>
                </a:lnTo>
                <a:lnTo>
                  <a:pt x="0" y="40403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13379" y="4065372"/>
            <a:ext cx="7859878" cy="170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8100" dirty="0" smtClean="0">
                <a:solidFill>
                  <a:srgbClr val="000000"/>
                </a:solidFill>
                <a:latin typeface="Eczar SemiBold"/>
                <a:ea typeface="Eczar SemiBold"/>
                <a:cs typeface="Eczar SemiBold"/>
                <a:sym typeface="Eczar SemiBold"/>
              </a:rPr>
              <a:t>PRACTICE EXERCISE</a:t>
            </a:r>
            <a:endParaRPr lang="en-US" sz="8100" dirty="0">
              <a:solidFill>
                <a:srgbClr val="000000"/>
              </a:solidFill>
              <a:latin typeface="Eczar SemiBold"/>
              <a:ea typeface="Eczar SemiBold"/>
              <a:cs typeface="Eczar SemiBold"/>
              <a:sym typeface="Eczar Semi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845373" y="7838751"/>
            <a:ext cx="6191546" cy="1542258"/>
          </a:xfrm>
          <a:custGeom>
            <a:avLst/>
            <a:gdLst/>
            <a:ahLst/>
            <a:cxnLst/>
            <a:rect l="l" t="t" r="r" b="b"/>
            <a:pathLst>
              <a:path w="6191546" h="1542258">
                <a:moveTo>
                  <a:pt x="0" y="0"/>
                </a:moveTo>
                <a:lnTo>
                  <a:pt x="6191546" y="0"/>
                </a:lnTo>
                <a:lnTo>
                  <a:pt x="6191546" y="1542258"/>
                </a:lnTo>
                <a:lnTo>
                  <a:pt x="0" y="1542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656253" y="8098705"/>
            <a:ext cx="456978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1" dirty="0">
                <a:solidFill>
                  <a:srgbClr val="FFFFFF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Fifth grade </a:t>
            </a:r>
          </a:p>
          <a:p>
            <a:pPr algn="ctr">
              <a:lnSpc>
                <a:spcPts val="3850"/>
              </a:lnSpc>
            </a:pPr>
            <a:r>
              <a:rPr lang="en-US" sz="350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Math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865862" y="7043510"/>
            <a:ext cx="956617" cy="963845"/>
          </a:xfrm>
          <a:custGeom>
            <a:avLst/>
            <a:gdLst/>
            <a:ahLst/>
            <a:cxnLst/>
            <a:rect l="l" t="t" r="r" b="b"/>
            <a:pathLst>
              <a:path w="956617" h="963845">
                <a:moveTo>
                  <a:pt x="0" y="0"/>
                </a:moveTo>
                <a:lnTo>
                  <a:pt x="956617" y="0"/>
                </a:lnTo>
                <a:lnTo>
                  <a:pt x="956617" y="963845"/>
                </a:lnTo>
                <a:lnTo>
                  <a:pt x="0" y="9638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42193" y="2268964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274134">
            <a:off x="2962152" y="2447349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28700" y="9699153"/>
            <a:ext cx="3247173" cy="296884"/>
            <a:chOff x="0" y="0"/>
            <a:chExt cx="4329563" cy="395846"/>
          </a:xfrm>
        </p:grpSpPr>
        <p:sp>
          <p:nvSpPr>
            <p:cNvPr id="19" name="Freeform 19"/>
            <p:cNvSpPr/>
            <p:nvPr/>
          </p:nvSpPr>
          <p:spPr>
            <a:xfrm>
              <a:off x="1855527" y="0"/>
              <a:ext cx="2474036" cy="395846"/>
            </a:xfrm>
            <a:custGeom>
              <a:avLst/>
              <a:gdLst/>
              <a:ahLst/>
              <a:cxnLst/>
              <a:rect l="l" t="t" r="r" b="b"/>
              <a:pathLst>
                <a:path w="2474036" h="395846">
                  <a:moveTo>
                    <a:pt x="0" y="0"/>
                  </a:moveTo>
                  <a:lnTo>
                    <a:pt x="2474036" y="0"/>
                  </a:lnTo>
                  <a:lnTo>
                    <a:pt x="2474036" y="395846"/>
                  </a:lnTo>
                  <a:lnTo>
                    <a:pt x="0" y="395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7511"/>
              <a:ext cx="1598620" cy="34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INSPIRED BY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6244" y="2398800"/>
            <a:ext cx="6165532" cy="6120692"/>
          </a:xfrm>
          <a:custGeom>
            <a:avLst/>
            <a:gdLst/>
            <a:ahLst/>
            <a:cxnLst/>
            <a:rect l="l" t="t" r="r" b="b"/>
            <a:pathLst>
              <a:path w="6165532" h="6120692">
                <a:moveTo>
                  <a:pt x="0" y="0"/>
                </a:moveTo>
                <a:lnTo>
                  <a:pt x="6165532" y="0"/>
                </a:lnTo>
                <a:lnTo>
                  <a:pt x="6165532" y="6120691"/>
                </a:lnTo>
                <a:lnTo>
                  <a:pt x="0" y="6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08246" y="568784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8" y="0"/>
                </a:lnTo>
                <a:lnTo>
                  <a:pt x="1980718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42111" y="261867"/>
            <a:ext cx="6775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 smtClean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Find the area of the figures:</a:t>
            </a:r>
            <a:endParaRPr lang="en-US" sz="36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576791" y="3276935"/>
            <a:ext cx="4364439" cy="436442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9449" t="-71619" r="-489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274134">
            <a:off x="15644169" y="750332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70658" y="2331740"/>
            <a:ext cx="8548959" cy="29611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00982" y="5547847"/>
            <a:ext cx="1139620" cy="67128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1615" y="5466510"/>
            <a:ext cx="1139620" cy="67128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019507" y="55987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25</a:t>
            </a:r>
            <a:endParaRPr lang="en-US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637976" y="550003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21</a:t>
            </a:r>
            <a:endParaRPr lang="en-US" sz="3600" dirty="0"/>
          </a:p>
        </p:txBody>
      </p:sp>
      <p:sp>
        <p:nvSpPr>
          <p:cNvPr id="22" name="Rectángulo 21"/>
          <p:cNvSpPr/>
          <p:nvPr/>
        </p:nvSpPr>
        <p:spPr>
          <a:xfrm>
            <a:off x="3958826" y="5700088"/>
            <a:ext cx="2185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Square Units</a:t>
            </a:r>
            <a:endParaRPr lang="en-US" sz="2700" dirty="0"/>
          </a:p>
        </p:txBody>
      </p:sp>
      <p:sp>
        <p:nvSpPr>
          <p:cNvPr id="23" name="Rectángulo 22"/>
          <p:cNvSpPr/>
          <p:nvPr/>
        </p:nvSpPr>
        <p:spPr>
          <a:xfrm>
            <a:off x="7489394" y="5598722"/>
            <a:ext cx="2185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Square Units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02573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6244" y="2398800"/>
            <a:ext cx="6165532" cy="6120692"/>
          </a:xfrm>
          <a:custGeom>
            <a:avLst/>
            <a:gdLst/>
            <a:ahLst/>
            <a:cxnLst/>
            <a:rect l="l" t="t" r="r" b="b"/>
            <a:pathLst>
              <a:path w="6165532" h="6120692">
                <a:moveTo>
                  <a:pt x="0" y="0"/>
                </a:moveTo>
                <a:lnTo>
                  <a:pt x="6165532" y="0"/>
                </a:lnTo>
                <a:lnTo>
                  <a:pt x="6165532" y="6120691"/>
                </a:lnTo>
                <a:lnTo>
                  <a:pt x="0" y="6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08246" y="568784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8" y="0"/>
                </a:lnTo>
                <a:lnTo>
                  <a:pt x="1980718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42111" y="261867"/>
            <a:ext cx="67754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 smtClean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Find the area of the triangles:</a:t>
            </a:r>
            <a:endParaRPr lang="en-US" sz="36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576791" y="3276935"/>
            <a:ext cx="4364439" cy="436442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9449" t="-71619" r="-489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274134">
            <a:off x="15644169" y="750332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9715" y="3167429"/>
            <a:ext cx="9849349" cy="504082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290339" y="731819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</a:t>
            </a:r>
            <a:endParaRPr lang="en-US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594372" y="731818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485" y="-256275"/>
            <a:ext cx="20867762" cy="12222578"/>
            <a:chOff x="0" y="0"/>
            <a:chExt cx="27823682" cy="16296771"/>
          </a:xfrm>
        </p:grpSpPr>
        <p:sp>
          <p:nvSpPr>
            <p:cNvPr id="3" name="Freeform 3"/>
            <p:cNvSpPr/>
            <p:nvPr/>
          </p:nvSpPr>
          <p:spPr>
            <a:xfrm rot="10648086">
              <a:off x="529955" y="803031"/>
              <a:ext cx="5035678" cy="4999055"/>
            </a:xfrm>
            <a:custGeom>
              <a:avLst/>
              <a:gdLst/>
              <a:ahLst/>
              <a:cxnLst/>
              <a:rect l="l" t="t" r="r" b="b"/>
              <a:pathLst>
                <a:path w="5035678" h="4999055">
                  <a:moveTo>
                    <a:pt x="0" y="0"/>
                  </a:moveTo>
                  <a:lnTo>
                    <a:pt x="5035678" y="0"/>
                  </a:lnTo>
                  <a:lnTo>
                    <a:pt x="5035678" y="4999055"/>
                  </a:lnTo>
                  <a:lnTo>
                    <a:pt x="0" y="4999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7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518181">
              <a:off x="21512362" y="-1251742"/>
              <a:ext cx="3461887" cy="8500170"/>
            </a:xfrm>
            <a:custGeom>
              <a:avLst/>
              <a:gdLst/>
              <a:ahLst/>
              <a:cxnLst/>
              <a:rect l="l" t="t" r="r" b="b"/>
              <a:pathLst>
                <a:path w="3461887" h="8500170">
                  <a:moveTo>
                    <a:pt x="0" y="0"/>
                  </a:moveTo>
                  <a:lnTo>
                    <a:pt x="3461887" y="0"/>
                  </a:lnTo>
                  <a:lnTo>
                    <a:pt x="3461887" y="8500170"/>
                  </a:lnTo>
                  <a:lnTo>
                    <a:pt x="0" y="8500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8000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1636198">
              <a:off x="20863349" y="10518099"/>
              <a:ext cx="4896922" cy="4336002"/>
            </a:xfrm>
            <a:custGeom>
              <a:avLst/>
              <a:gdLst/>
              <a:ahLst/>
              <a:cxnLst/>
              <a:rect l="l" t="t" r="r" b="b"/>
              <a:pathLst>
                <a:path w="4896922" h="4336002">
                  <a:moveTo>
                    <a:pt x="0" y="0"/>
                  </a:moveTo>
                  <a:lnTo>
                    <a:pt x="4896922" y="0"/>
                  </a:lnTo>
                  <a:lnTo>
                    <a:pt x="4896922" y="4336002"/>
                  </a:lnTo>
                  <a:lnTo>
                    <a:pt x="0" y="433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7000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426789">
              <a:off x="963844" y="10619568"/>
              <a:ext cx="4718130" cy="4709552"/>
            </a:xfrm>
            <a:custGeom>
              <a:avLst/>
              <a:gdLst/>
              <a:ahLst/>
              <a:cxnLst/>
              <a:rect l="l" t="t" r="r" b="b"/>
              <a:pathLst>
                <a:path w="4718130" h="4709552">
                  <a:moveTo>
                    <a:pt x="0" y="0"/>
                  </a:moveTo>
                  <a:lnTo>
                    <a:pt x="4718130" y="0"/>
                  </a:lnTo>
                  <a:lnTo>
                    <a:pt x="4718130" y="4709551"/>
                  </a:lnTo>
                  <a:lnTo>
                    <a:pt x="0" y="470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27000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14374" y="1498231"/>
            <a:ext cx="10255231" cy="7290537"/>
          </a:xfrm>
          <a:custGeom>
            <a:avLst/>
            <a:gdLst/>
            <a:ahLst/>
            <a:cxnLst/>
            <a:rect l="l" t="t" r="r" b="b"/>
            <a:pathLst>
              <a:path w="10255231" h="7290537">
                <a:moveTo>
                  <a:pt x="0" y="0"/>
                </a:moveTo>
                <a:lnTo>
                  <a:pt x="10255231" y="0"/>
                </a:lnTo>
                <a:lnTo>
                  <a:pt x="10255231" y="7290538"/>
                </a:lnTo>
                <a:lnTo>
                  <a:pt x="0" y="7290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76244" y="2398800"/>
            <a:ext cx="6165532" cy="6120692"/>
          </a:xfrm>
          <a:custGeom>
            <a:avLst/>
            <a:gdLst/>
            <a:ahLst/>
            <a:cxnLst/>
            <a:rect l="l" t="t" r="r" b="b"/>
            <a:pathLst>
              <a:path w="6165532" h="6120692">
                <a:moveTo>
                  <a:pt x="0" y="0"/>
                </a:moveTo>
                <a:lnTo>
                  <a:pt x="6165532" y="0"/>
                </a:lnTo>
                <a:lnTo>
                  <a:pt x="6165532" y="6120691"/>
                </a:lnTo>
                <a:lnTo>
                  <a:pt x="0" y="6120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08246" y="5687840"/>
            <a:ext cx="1980718" cy="3100929"/>
          </a:xfrm>
          <a:custGeom>
            <a:avLst/>
            <a:gdLst/>
            <a:ahLst/>
            <a:cxnLst/>
            <a:rect l="l" t="t" r="r" b="b"/>
            <a:pathLst>
              <a:path w="1980718" h="3100929">
                <a:moveTo>
                  <a:pt x="0" y="0"/>
                </a:moveTo>
                <a:lnTo>
                  <a:pt x="1980718" y="0"/>
                </a:lnTo>
                <a:lnTo>
                  <a:pt x="1980718" y="3100929"/>
                </a:lnTo>
                <a:lnTo>
                  <a:pt x="0" y="3100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42111" y="261867"/>
            <a:ext cx="67754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 smtClean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Find the area of the parallelograms:</a:t>
            </a:r>
            <a:endParaRPr lang="en-US" sz="3600" dirty="0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576791" y="3276935"/>
            <a:ext cx="4364439" cy="436442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6"/>
              <a:stretch>
                <a:fillRect l="-9449" t="-71619" r="-489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927768" y="2341595"/>
            <a:ext cx="698417" cy="703695"/>
          </a:xfrm>
          <a:custGeom>
            <a:avLst/>
            <a:gdLst/>
            <a:ahLst/>
            <a:cxnLst/>
            <a:rect l="l" t="t" r="r" b="b"/>
            <a:pathLst>
              <a:path w="698417" h="703695">
                <a:moveTo>
                  <a:pt x="0" y="0"/>
                </a:moveTo>
                <a:lnTo>
                  <a:pt x="698417" y="0"/>
                </a:lnTo>
                <a:lnTo>
                  <a:pt x="698417" y="703695"/>
                </a:lnTo>
                <a:lnTo>
                  <a:pt x="0" y="70369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274134">
            <a:off x="1781052" y="120708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274134">
            <a:off x="15644169" y="7503325"/>
            <a:ext cx="1042740" cy="1050619"/>
          </a:xfrm>
          <a:custGeom>
            <a:avLst/>
            <a:gdLst/>
            <a:ahLst/>
            <a:cxnLst/>
            <a:rect l="l" t="t" r="r" b="b"/>
            <a:pathLst>
              <a:path w="1042740" h="1050619">
                <a:moveTo>
                  <a:pt x="0" y="0"/>
                </a:moveTo>
                <a:lnTo>
                  <a:pt x="1042740" y="0"/>
                </a:lnTo>
                <a:lnTo>
                  <a:pt x="1042740" y="1050620"/>
                </a:lnTo>
                <a:lnTo>
                  <a:pt x="0" y="1050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0996" y="2635688"/>
            <a:ext cx="9365205" cy="426309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883452" y="611417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54</a:t>
            </a:r>
            <a:endParaRPr lang="en-US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187485" y="611417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2101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316</Words>
  <Application>Microsoft Office PowerPoint</Application>
  <PresentationFormat>Personalizado</PresentationFormat>
  <Paragraphs>82</Paragraphs>
  <Slides>29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Cambria Math</vt:lpstr>
      <vt:lpstr>Atkinson Hyperlegible</vt:lpstr>
      <vt:lpstr>Arial</vt:lpstr>
      <vt:lpstr>Arial Bold</vt:lpstr>
      <vt:lpstr>Atkinson Hyperlegible Bold</vt:lpstr>
      <vt:lpstr>Helvetica World</vt:lpstr>
      <vt:lpstr>Eczar SemiBold</vt:lpstr>
      <vt:lpstr>Calibri</vt:lpstr>
      <vt:lpstr>Eczar Semi-Bold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7</dc:title>
  <cp:lastModifiedBy>Henry Ocampo</cp:lastModifiedBy>
  <cp:revision>115</cp:revision>
  <dcterms:created xsi:type="dcterms:W3CDTF">2006-08-16T00:00:00Z</dcterms:created>
  <dcterms:modified xsi:type="dcterms:W3CDTF">2025-05-14T09:44:52Z</dcterms:modified>
  <dc:identifier>DAF_Wx1p4aQ</dc:identifier>
</cp:coreProperties>
</file>